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5C20D-0BC6-6744-9CB2-D2C512298045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D8FEF-D669-9C45-A10A-91CB3AED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65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AD8FEF-D669-9C45-A10A-91CB3AED0B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2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149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859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74306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31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745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4168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427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663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9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6743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979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720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2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82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4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2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8E90797F-F967-CF53-2F85-FFE130950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95" r="40699"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AA738E-486C-28D4-5690-D445266A1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Beauty Beyond Ratings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493BE-1080-83DA-630E-DB9849754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148" y="3782826"/>
            <a:ext cx="5140954" cy="1371599"/>
          </a:xfrm>
        </p:spPr>
        <p:txBody>
          <a:bodyPr>
            <a:noAutofit/>
          </a:bodyPr>
          <a:lstStyle/>
          <a:p>
            <a:r>
              <a:rPr lang="en-US" sz="2400" dirty="0"/>
              <a:t>Unveiling the Sentiment and Secrets of Beauty Products Using </a:t>
            </a:r>
            <a:r>
              <a:rPr lang="en-US" sz="2400" dirty="0" err="1"/>
              <a:t>Ulta’s</a:t>
            </a:r>
            <a:r>
              <a:rPr lang="en-US" sz="2400" dirty="0"/>
              <a:t> Online Text Data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E5BA4-358C-ADF0-2E1A-3CDD8F869DBF}"/>
              </a:ext>
            </a:extLst>
          </p:cNvPr>
          <p:cNvSpPr txBox="1"/>
          <p:nvPr/>
        </p:nvSpPr>
        <p:spPr>
          <a:xfrm>
            <a:off x="0" y="6541033"/>
            <a:ext cx="30621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Andrew </a:t>
            </a:r>
            <a:r>
              <a:rPr lang="en-US" sz="1500" dirty="0" err="1"/>
              <a:t>Mashhadi</a:t>
            </a:r>
            <a:r>
              <a:rPr lang="en-US" sz="1500" dirty="0"/>
              <a:t> – Stats 425</a:t>
            </a:r>
          </a:p>
        </p:txBody>
      </p:sp>
    </p:spTree>
    <p:extLst>
      <p:ext uri="{BB962C8B-B14F-4D97-AF65-F5344CB8AC3E}">
        <p14:creationId xmlns:p14="http://schemas.microsoft.com/office/powerpoint/2010/main" val="3686692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Discovering Commonalities With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60"/>
            <a:ext cx="4745613" cy="42955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Utilized Latent Dirichlet Allocation (LDA) to build topic models on our text data.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Goal was to identify underlying themes and commonalities across diverse brands, offering a holistic view of the beauty industry.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Treated the set of product descriptions for each brand as a separate “document” to determine the most suitable mixture of topics that characterizes each brand.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Found that k=3 topics provided the most effective separation of themes.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90264ACF-8DDC-48F4-BA26-BEC2F882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11" y="1945763"/>
            <a:ext cx="5744628" cy="33598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2C930C-B334-8C5D-C584-9E37F6D96591}"/>
              </a:ext>
            </a:extLst>
          </p:cNvPr>
          <p:cNvSpPr txBox="1"/>
          <p:nvPr/>
        </p:nvSpPr>
        <p:spPr>
          <a:xfrm>
            <a:off x="5840815" y="5476632"/>
            <a:ext cx="21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(1) Makeup / Lashes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6CD57-1148-E7AF-8DF1-485E0725EA7C}"/>
              </a:ext>
            </a:extLst>
          </p:cNvPr>
          <p:cNvSpPr txBox="1"/>
          <p:nvPr/>
        </p:nvSpPr>
        <p:spPr>
          <a:xfrm>
            <a:off x="7832646" y="5476632"/>
            <a:ext cx="2289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(2) Face &amp; Body Cleansers / Moisturizers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E15B8-5551-6DF2-0283-1C0F5ECF52E8}"/>
              </a:ext>
            </a:extLst>
          </p:cNvPr>
          <p:cNvSpPr txBox="1"/>
          <p:nvPr/>
        </p:nvSpPr>
        <p:spPr>
          <a:xfrm>
            <a:off x="9948526" y="5476632"/>
            <a:ext cx="218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(3) Hair care</a:t>
            </a:r>
          </a:p>
        </p:txBody>
      </p:sp>
    </p:spTree>
    <p:extLst>
      <p:ext uri="{BB962C8B-B14F-4D97-AF65-F5344CB8AC3E}">
        <p14:creationId xmlns:p14="http://schemas.microsoft.com/office/powerpoint/2010/main" val="84733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Contrasting Term Frequencies in Topics &amp; Makeup Brands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60"/>
            <a:ext cx="4745613" cy="4295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First compared the term frequency proportions among the generated topics.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Scatter plots were utilized to visually depict the correlation between topics and evaluate the words responsible for their associations.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Pearson’s correlation coefficients were then employed to quantify the level of correlation in term frequencies between topics.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Finding indicates that word frequencies between makeup brands and skin care brands are closer related.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This makes sense because makeup and skin care products are often applied to similar areas of the body.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E4E86B46-AB29-FF66-9C5A-D733BBA6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260" y="2076413"/>
            <a:ext cx="5158169" cy="34387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50379-F790-462F-CBAB-D5848A6CD618}"/>
              </a:ext>
            </a:extLst>
          </p:cNvPr>
          <p:cNvSpPr txBox="1"/>
          <p:nvPr/>
        </p:nvSpPr>
        <p:spPr>
          <a:xfrm>
            <a:off x="6680039" y="5632127"/>
            <a:ext cx="2041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T1 vs. T2</a:t>
            </a:r>
          </a:p>
          <a:p>
            <a:pPr algn="ctr"/>
            <a:r>
              <a:rPr lang="en-US" sz="1500" b="1" dirty="0"/>
              <a:t>Pearson’s Corr. = 0.64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F91D4-7D4C-B59B-8DCE-9DDB2757D45D}"/>
              </a:ext>
            </a:extLst>
          </p:cNvPr>
          <p:cNvSpPr txBox="1"/>
          <p:nvPr/>
        </p:nvSpPr>
        <p:spPr>
          <a:xfrm>
            <a:off x="9019202" y="5632127"/>
            <a:ext cx="2041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T1 vs. T3</a:t>
            </a:r>
          </a:p>
          <a:p>
            <a:pPr algn="ctr"/>
            <a:r>
              <a:rPr lang="en-US" sz="1500" b="1" dirty="0"/>
              <a:t>Pearson’s Corr. = 0.40</a:t>
            </a:r>
          </a:p>
        </p:txBody>
      </p:sp>
    </p:spTree>
    <p:extLst>
      <p:ext uri="{BB962C8B-B14F-4D97-AF65-F5344CB8AC3E}">
        <p14:creationId xmlns:p14="http://schemas.microsoft.com/office/powerpoint/2010/main" val="265819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Contrasting Term Frequencies in Topics &amp; Makeup Brands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60"/>
            <a:ext cx="4745613" cy="429552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Conducted a similar correlation analysis based on the word frequencies from three prominent makeup brands: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,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, and Maybelline.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Observed that the word frequencies between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&amp; Maybelline have stronger correlation than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&amp;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Although all three brands exclusively focus on makeup,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stands out with their choice of descriptive words such as “blending”, “brown”, “warm”, “matte”, and “bouncy”.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050379-F790-462F-CBAB-D5848A6CD618}"/>
              </a:ext>
            </a:extLst>
          </p:cNvPr>
          <p:cNvSpPr txBox="1"/>
          <p:nvPr/>
        </p:nvSpPr>
        <p:spPr>
          <a:xfrm>
            <a:off x="6766478" y="5444075"/>
            <a:ext cx="2041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/>
              <a:t>L’Oreal</a:t>
            </a:r>
            <a:r>
              <a:rPr lang="en-US" sz="1500" b="1" dirty="0"/>
              <a:t> vs. </a:t>
            </a:r>
            <a:r>
              <a:rPr lang="en-US" sz="1500" b="1" dirty="0" err="1"/>
              <a:t>Colorpop</a:t>
            </a:r>
            <a:endParaRPr lang="en-US" sz="1500" b="1" dirty="0"/>
          </a:p>
          <a:p>
            <a:pPr algn="ctr"/>
            <a:r>
              <a:rPr lang="en-US" sz="1500" b="1" dirty="0"/>
              <a:t>Pearson’s Corr. = </a:t>
            </a:r>
            <a:r>
              <a:rPr lang="en-US" sz="1500" b="1" dirty="0">
                <a:solidFill>
                  <a:srgbClr val="FF0000"/>
                </a:solidFill>
              </a:rPr>
              <a:t>0.16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F91D4-7D4C-B59B-8DCE-9DDB2757D45D}"/>
              </a:ext>
            </a:extLst>
          </p:cNvPr>
          <p:cNvSpPr txBox="1"/>
          <p:nvPr/>
        </p:nvSpPr>
        <p:spPr>
          <a:xfrm>
            <a:off x="9216137" y="5444280"/>
            <a:ext cx="20414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err="1"/>
              <a:t>L’Oreal</a:t>
            </a:r>
            <a:r>
              <a:rPr lang="en-US" sz="1500" b="1" dirty="0"/>
              <a:t> vs. Maybelline</a:t>
            </a:r>
          </a:p>
          <a:p>
            <a:pPr algn="ctr"/>
            <a:r>
              <a:rPr lang="en-US" sz="1500" b="1" dirty="0"/>
              <a:t>Pearson’s Corr. = 0.65</a:t>
            </a:r>
          </a:p>
        </p:txBody>
      </p:sp>
      <p:pic>
        <p:nvPicPr>
          <p:cNvPr id="6" name="Picture 5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78ED062-AAA9-3A2A-EFB3-EE536DA4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1865"/>
            <a:ext cx="5288550" cy="3525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996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Contrasting Term Frequencies in Topics &amp; Makeup Brands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36" y="1743760"/>
            <a:ext cx="4862571" cy="4338049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So, what distinguishes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from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(and Maybelline) ?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We utilized the log odds ratio to identify the top 15 most distinctive words for both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and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L’Oreal’s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distinctive words, such as “wrinkles”, “aging”,” and “retinol”, are associated with slightly older customers seeking anti-aging products.</a:t>
            </a:r>
          </a:p>
          <a:p>
            <a:pPr>
              <a:lnSpc>
                <a:spcPct val="100000"/>
              </a:lnSpc>
            </a:pP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Colourpop’s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distinct terms consist of more youthful and vibrant descriptors, including “peach”, “chocolate”, “pink”, “icy”, “glitter”, “silver”, “gold”, and “metallic”.</a:t>
            </a:r>
          </a:p>
          <a:p>
            <a:pPr>
              <a:lnSpc>
                <a:spcPct val="100000"/>
              </a:lnSpc>
            </a:pP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L’Oreal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(and Maybelline) has a long-standing history dating back to the early 1900s, whereas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Colourpop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was founded in 2014.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7C0E13-EC59-6F13-5F16-8A4A89B4BEBE}"/>
              </a:ext>
            </a:extLst>
          </p:cNvPr>
          <p:cNvSpPr txBox="1"/>
          <p:nvPr/>
        </p:nvSpPr>
        <p:spPr>
          <a:xfrm>
            <a:off x="5717657" y="5402191"/>
            <a:ext cx="609777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Colourpop’s</a:t>
            </a:r>
            <a:r>
              <a:rPr lang="en-US" b="1" dirty="0">
                <a:solidFill>
                  <a:srgbClr val="00B050"/>
                </a:solidFill>
              </a:rPr>
              <a:t> target customers are generally younger, possibly belonging to the Gen-Z demographic, while </a:t>
            </a:r>
            <a:r>
              <a:rPr lang="en-US" b="1" dirty="0" err="1">
                <a:solidFill>
                  <a:srgbClr val="00B050"/>
                </a:solidFill>
              </a:rPr>
              <a:t>L’Oreal</a:t>
            </a:r>
            <a:r>
              <a:rPr lang="en-US" b="1" dirty="0">
                <a:solidFill>
                  <a:srgbClr val="00B050"/>
                </a:solidFill>
              </a:rPr>
              <a:t> tends to cater to a slightly older customer base.</a:t>
            </a:r>
          </a:p>
        </p:txBody>
      </p:sp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C8F7033B-66D8-4223-7189-4A953B90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18" y="1743760"/>
            <a:ext cx="5616650" cy="33957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048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60" y="2723751"/>
            <a:ext cx="10364452" cy="1348506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Modeling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>
            <a:cxnSpLocks/>
          </p:cNvCxnSpPr>
          <p:nvPr/>
        </p:nvCxnSpPr>
        <p:spPr>
          <a:xfrm>
            <a:off x="800986" y="3969050"/>
            <a:ext cx="6344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79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Predicting Average Star Ratings From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60"/>
            <a:ext cx="4745613" cy="42955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Goal to assess how well the text in the customer reviews can be used to predict the average star rating of a product.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Removed highly sparse terms (max sparse = 0.95) and performed stemming to reduce feature space and minimize confusion among words with similar meanings.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Trained random forest regressor with 80% text data.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Tuned model using grid search with 4-Fold CV and RMSE.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Found that n=500 and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mtry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=234 were optimal.</a:t>
            </a:r>
          </a:p>
          <a:p>
            <a:pPr>
              <a:lnSpc>
                <a:spcPct val="100000"/>
              </a:lnSpc>
            </a:pPr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62456182-2DA9-84A1-6758-63EF9556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674" y="1871330"/>
            <a:ext cx="5296327" cy="32748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A13B2D-DFB8-D21F-030D-9340431EEC04}"/>
              </a:ext>
            </a:extLst>
          </p:cNvPr>
          <p:cNvCxnSpPr>
            <a:cxnSpLocks/>
          </p:cNvCxnSpPr>
          <p:nvPr/>
        </p:nvCxnSpPr>
        <p:spPr>
          <a:xfrm flipV="1">
            <a:off x="7559749" y="4827181"/>
            <a:ext cx="240972" cy="688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04D298-E6D6-2D69-56FC-F71662BDD8A6}"/>
              </a:ext>
            </a:extLst>
          </p:cNvPr>
          <p:cNvSpPr txBox="1"/>
          <p:nvPr/>
        </p:nvSpPr>
        <p:spPr>
          <a:xfrm>
            <a:off x="6485861" y="5518292"/>
            <a:ext cx="2583712" cy="64633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Lowest RMSE (4-Fold CV) observed </a:t>
            </a:r>
            <a:r>
              <a:rPr lang="en-US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mtry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 = 234</a:t>
            </a:r>
          </a:p>
        </p:txBody>
      </p:sp>
    </p:spTree>
    <p:extLst>
      <p:ext uri="{BB962C8B-B14F-4D97-AF65-F5344CB8AC3E}">
        <p14:creationId xmlns:p14="http://schemas.microsoft.com/office/powerpoint/2010/main" val="323058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Predicting Average Star Ratings From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59"/>
            <a:ext cx="4745613" cy="45719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Final training took ~18min, with reported training RMSE of 0.2675 stars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Using 20% unseen test data, observed an RMSE of 0.6176.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Reported R-Squared of 0.427 for the test data, explaining a significant proportion of the variance in the star ratings.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Feature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importances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show how much model error (RSS) increases when variable is randomly permuted.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Bing sentiment shown where applicable, indicating only 2 positive words in the top 15 most important terms within the model.</a:t>
            </a:r>
          </a:p>
          <a:p>
            <a:pPr>
              <a:lnSpc>
                <a:spcPct val="100000"/>
              </a:lnSpc>
            </a:pP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Importances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align with intuition.</a:t>
            </a:r>
          </a:p>
          <a:p>
            <a:pPr>
              <a:lnSpc>
                <a:spcPct val="100000"/>
              </a:lnSpc>
            </a:pPr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FABE1151-03AD-AB3D-E87D-E8D925B1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49" y="1743760"/>
            <a:ext cx="5740990" cy="35497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D25594-5EF1-3BBD-8905-56537F28535F}"/>
              </a:ext>
            </a:extLst>
          </p:cNvPr>
          <p:cNvSpPr txBox="1"/>
          <p:nvPr/>
        </p:nvSpPr>
        <p:spPr>
          <a:xfrm rot="20437750">
            <a:off x="5650799" y="5836652"/>
            <a:ext cx="2577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“</a:t>
            </a:r>
            <a:r>
              <a:rPr lang="en-US" b="1" dirty="0">
                <a:effectLst/>
                <a:latin typeface="Helvetica" pitchFamily="2" charset="0"/>
              </a:rPr>
              <a:t>I am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" pitchFamily="2" charset="0"/>
              </a:rPr>
              <a:t>disappointed</a:t>
            </a:r>
            <a:r>
              <a:rPr lang="en-US" b="1" i="1" dirty="0">
                <a:effectLst/>
                <a:latin typeface="Helvetica" pitchFamily="2" charset="0"/>
              </a:rPr>
              <a:t>.”</a:t>
            </a:r>
            <a:endParaRPr lang="en-US" b="1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8A8A9-0D29-2DE2-3593-C9056F79DFC4}"/>
              </a:ext>
            </a:extLst>
          </p:cNvPr>
          <p:cNvSpPr txBox="1"/>
          <p:nvPr/>
        </p:nvSpPr>
        <p:spPr>
          <a:xfrm rot="418800">
            <a:off x="7430772" y="6139865"/>
            <a:ext cx="296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“I</a:t>
            </a:r>
            <a:r>
              <a:rPr lang="en-US" b="1" dirty="0">
                <a:effectLst/>
                <a:latin typeface="Helvetica" pitchFamily="2" charset="0"/>
              </a:rPr>
              <a:t>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" pitchFamily="2" charset="0"/>
              </a:rPr>
              <a:t>returned</a:t>
            </a:r>
            <a:r>
              <a:rPr lang="en-US" b="1" dirty="0">
                <a:effectLst/>
                <a:latin typeface="Helvetica" pitchFamily="2" charset="0"/>
              </a:rPr>
              <a:t> this product”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F288F-4FCF-3521-34DC-7AE7B2F549EB}"/>
              </a:ext>
            </a:extLst>
          </p:cNvPr>
          <p:cNvSpPr txBox="1"/>
          <p:nvPr/>
        </p:nvSpPr>
        <p:spPr>
          <a:xfrm rot="21237036">
            <a:off x="8851422" y="5650036"/>
            <a:ext cx="2707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“I </a:t>
            </a:r>
            <a:r>
              <a:rPr lang="en-US" b="1" i="1" dirty="0">
                <a:solidFill>
                  <a:srgbClr val="00B050"/>
                </a:solidFill>
                <a:effectLst/>
                <a:latin typeface="Helvetica" pitchFamily="2" charset="0"/>
              </a:rPr>
              <a:t>loved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 this product”</a:t>
            </a:r>
          </a:p>
        </p:txBody>
      </p:sp>
    </p:spTree>
    <p:extLst>
      <p:ext uri="{BB962C8B-B14F-4D97-AF65-F5344CB8AC3E}">
        <p14:creationId xmlns:p14="http://schemas.microsoft.com/office/powerpoint/2010/main" val="64709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-30081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Unveiling the Price-Sentiment Nexus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66" y="1720130"/>
            <a:ext cx="5170916" cy="45613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Unraveled the complex interplay between product price and customer sentiment by modeling their relationship.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a binomial logistic regression model with product price as the predictor variable and sentiment as the response variable.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Globally fitted model showed that an increase in price corresponds to a more positive sentiment across all product classes and brands.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Analysis at the brand level revealed significant associations between price and sentiment for 7 brands.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At the product category level, only 4 categories exhibited a significant relationship. 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055731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92820873-DFF7-4D71-18D5-9BC6EBA3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269" y="1854015"/>
            <a:ext cx="4490486" cy="10193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02EF54-E78B-143E-1F7E-A00B1A36BCA8}"/>
              </a:ext>
            </a:extLst>
          </p:cNvPr>
          <p:cNvSpPr/>
          <p:nvPr/>
        </p:nvSpPr>
        <p:spPr>
          <a:xfrm>
            <a:off x="7453423" y="1318425"/>
            <a:ext cx="2721937" cy="4278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GLOBAL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F8C543-8B21-F7DF-F4D3-4820615A3186}"/>
              </a:ext>
            </a:extLst>
          </p:cNvPr>
          <p:cNvSpPr/>
          <p:nvPr/>
        </p:nvSpPr>
        <p:spPr>
          <a:xfrm>
            <a:off x="6039242" y="3106454"/>
            <a:ext cx="5560828" cy="3528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B59D7695-18BE-47BC-799A-46BE3AFB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07" y="5223176"/>
            <a:ext cx="5089946" cy="11995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C3032F4E-7594-16D1-E5F1-5B5FBB674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63" y="3309038"/>
            <a:ext cx="5089946" cy="179268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93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Leveraging Textual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931" y="1743760"/>
            <a:ext cx="4745613" cy="429552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Goal to predict the customer rating of a product based solely on the text found in the product descriptions. 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Considered rating &gt;= 4 as “good” and rating &lt; 4 as “bad”.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Also removed sparse terms and stemmed all words. 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Trained random forest </a:t>
            </a:r>
            <a:r>
              <a:rPr lang="en-US" i="1" cap="none" dirty="0">
                <a:ea typeface="Bodoni Ornaments" pitchFamily="2" charset="0"/>
                <a:cs typeface="Dubai" panose="020B0503030403030204" pitchFamily="34" charset="-78"/>
              </a:rPr>
              <a:t>classifier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with 80% text data.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Tuned model using grid search with 4-Fold CV and area under the ROC curve.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Found that n=500 and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mtry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=18 were optimal.</a:t>
            </a:r>
          </a:p>
          <a:p>
            <a:pPr>
              <a:lnSpc>
                <a:spcPct val="100000"/>
              </a:lnSpc>
            </a:pPr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graph with a red line&#10;&#10;Description automatically generated with medium confidence">
            <a:extLst>
              <a:ext uri="{FF2B5EF4-FFF2-40B4-BE49-F238E27FC236}">
                <a16:creationId xmlns:a16="http://schemas.microsoft.com/office/drawing/2014/main" id="{AE088F54-7674-753E-01E4-1EA16AA6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940" y="2226600"/>
            <a:ext cx="5600805" cy="34630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1E3B68-79D1-F18C-CE06-43CE8328D60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716236" y="2648283"/>
            <a:ext cx="1045533" cy="420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EF31B9-51EF-6972-37FF-5C5E229B7ECC}"/>
              </a:ext>
            </a:extLst>
          </p:cNvPr>
          <p:cNvSpPr txBox="1"/>
          <p:nvPr/>
        </p:nvSpPr>
        <p:spPr>
          <a:xfrm>
            <a:off x="7761769" y="2745250"/>
            <a:ext cx="2799874" cy="64633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Greatest ROC-AUC (4-Fold CV) observed </a:t>
            </a:r>
            <a:r>
              <a:rPr lang="en-US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mtry</a:t>
            </a:r>
            <a:r>
              <a:rPr lang="en-US" b="1" dirty="0">
                <a:solidFill>
                  <a:srgbClr val="000000"/>
                </a:solidFill>
                <a:effectLst/>
                <a:latin typeface="Helvetica" pitchFamily="2" charset="0"/>
              </a:rPr>
              <a:t> = 18</a:t>
            </a:r>
          </a:p>
        </p:txBody>
      </p:sp>
    </p:spTree>
    <p:extLst>
      <p:ext uri="{BB962C8B-B14F-4D97-AF65-F5344CB8AC3E}">
        <p14:creationId xmlns:p14="http://schemas.microsoft.com/office/powerpoint/2010/main" val="292142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effectLst/>
                <a:latin typeface="Helvetica" pitchFamily="2" charset="0"/>
              </a:rPr>
              <a:t>Leveraging Textual Descriptions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1796919"/>
            <a:ext cx="4561366" cy="46804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Final training took ~28min, with reported training accuracy of 98% (using default cut-point of 0.5).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5% of remaining unseen data as validation data to find optimal cut-point, prioritizing accuracy.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optimal cut-point of t*=0.5 to test fully trained classifier with remaining 15% test set.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Obtained test accuracy of </a:t>
            </a:r>
            <a:r>
              <a:rPr lang="en-US" b="1" cap="none" dirty="0">
                <a:solidFill>
                  <a:srgbClr val="00B050"/>
                </a:solidFill>
                <a:ea typeface="Bodoni Ornaments" pitchFamily="2" charset="0"/>
                <a:cs typeface="Dubai" panose="020B0503030403030204" pitchFamily="34" charset="-78"/>
              </a:rPr>
              <a:t>68%</a:t>
            </a:r>
            <a:r>
              <a:rPr lang="en-US" b="1" cap="none" dirty="0">
                <a:ea typeface="Bodoni Ornaments" pitchFamily="2" charset="0"/>
                <a:cs typeface="Dubai" panose="020B0503030403030204" pitchFamily="34" charset="-78"/>
              </a:rPr>
              <a:t>, 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sensitivity of </a:t>
            </a:r>
            <a:r>
              <a:rPr lang="en-US" b="1" cap="none" dirty="0">
                <a:solidFill>
                  <a:srgbClr val="00B050"/>
                </a:solidFill>
                <a:ea typeface="Bodoni Ornaments" pitchFamily="2" charset="0"/>
                <a:cs typeface="Dubai" panose="020B0503030403030204" pitchFamily="34" charset="-78"/>
              </a:rPr>
              <a:t>94%, 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and specificity of </a:t>
            </a:r>
            <a:r>
              <a:rPr lang="en-US" b="1" cap="none" dirty="0">
                <a:solidFill>
                  <a:srgbClr val="FF0000"/>
                </a:solidFill>
                <a:ea typeface="Bodoni Ornaments" pitchFamily="2" charset="0"/>
                <a:cs typeface="Dubai" panose="020B0503030403030204" pitchFamily="34" charset="-78"/>
              </a:rPr>
              <a:t>20%</a:t>
            </a:r>
            <a:r>
              <a:rPr lang="en-US" b="1" cap="none" dirty="0">
                <a:ea typeface="Bodoni Ornaments" pitchFamily="2" charset="0"/>
                <a:cs typeface="Dubai" panose="020B0503030403030204" pitchFamily="34" charset="-7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ROC to assess performance without fixed cut-point. 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Area under the ROC curve was about 0.67, indicating an acceptable discrimination.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83DDE684-E7FA-861B-F71B-F543AFE6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036" y="1722602"/>
            <a:ext cx="5974303" cy="1604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 descr="A picture containing text, font, screenshot, number&#10;&#10;Description automatically generated">
            <a:extLst>
              <a:ext uri="{FF2B5EF4-FFF2-40B4-BE49-F238E27FC236}">
                <a16:creationId xmlns:a16="http://schemas.microsoft.com/office/drawing/2014/main" id="{7B0DE952-1899-0602-EC11-6A431FBB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50" y="4731489"/>
            <a:ext cx="2158716" cy="1104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picture containing text, plot, line, diagram&#10;&#10;Description automatically generated">
            <a:extLst>
              <a:ext uri="{FF2B5EF4-FFF2-40B4-BE49-F238E27FC236}">
                <a16:creationId xmlns:a16="http://schemas.microsoft.com/office/drawing/2014/main" id="{501CA192-357E-D6B0-9811-99696C22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036" y="3560041"/>
            <a:ext cx="3824178" cy="29978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AFB9F6-8FB8-98FE-2A93-57B95CF22684}"/>
              </a:ext>
            </a:extLst>
          </p:cNvPr>
          <p:cNvSpPr txBox="1"/>
          <p:nvPr/>
        </p:nvSpPr>
        <p:spPr>
          <a:xfrm>
            <a:off x="9979743" y="4242386"/>
            <a:ext cx="1414131" cy="36933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With t* = 0.5</a:t>
            </a:r>
          </a:p>
        </p:txBody>
      </p:sp>
    </p:spTree>
    <p:extLst>
      <p:ext uri="{BB962C8B-B14F-4D97-AF65-F5344CB8AC3E}">
        <p14:creationId xmlns:p14="http://schemas.microsoft.com/office/powerpoint/2010/main" val="3532425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51" y="1743983"/>
            <a:ext cx="4625791" cy="428888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remains as one of the most popular chains of beauty stores in the United States.</a:t>
            </a:r>
          </a:p>
          <a:p>
            <a:pPr>
              <a:lnSpc>
                <a:spcPct val="100000"/>
              </a:lnSpc>
            </a:pPr>
            <a:r>
              <a:rPr lang="en-US" cap="none">
                <a:ea typeface="Bodoni Ornaments" pitchFamily="2" charset="0"/>
                <a:cs typeface="Dubai" panose="020B0503030403030204" pitchFamily="34" charset="-78"/>
              </a:rPr>
              <a:t>Carries both 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high-end and low-end cosmetics, fragrances, nail products, bath and body products, beauty tools, and haircare products.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Contains over 600 brands and 120 product categories.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Many brands are not provided with detailed performance metrics or sentiment of their corresponding products from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.</a:t>
            </a:r>
          </a:p>
          <a:p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Ulta Beauty Unveils New Store Format – WWD">
            <a:extLst>
              <a:ext uri="{FF2B5EF4-FFF2-40B4-BE49-F238E27FC236}">
                <a16:creationId xmlns:a16="http://schemas.microsoft.com/office/drawing/2014/main" id="{F2F499CC-8722-D88A-A0CD-0D31C9A8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020" y="2094614"/>
            <a:ext cx="5556729" cy="324359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34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977" y="256996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  <a:effectLst/>
                <a:latin typeface="Helvetica" pitchFamily="2" charset="0"/>
              </a:rPr>
              <a:t>Conclusion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8" y="1796919"/>
            <a:ext cx="11029506" cy="46804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Overall, this project significantly enhanced our understanding of the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dataset, uncovering hidden patterns, and providing invaluable insights for consumers and businesses in the beauty industry. 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These findings demonstrated practical implications for brands to optimize their strategies, improve customer satisfaction, and foster a deeper understanding of customer preferences.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Further research can build upon these findings with a larger sample size of reviews for each product to provide a more accurate measure of sentiment.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2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459" y="1584237"/>
            <a:ext cx="10395098" cy="167995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Using modern text-mining methods with the reviews, ratings, and descriptions for each product, we can extract more information from the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website than a traditional survey and would be able to save cost and time by leveraging the automation of our analyses.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We aim to enhance our understanding of the </a:t>
            </a:r>
            <a:r>
              <a:rPr lang="en-US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 dataset, unravel hidden patterns, and unlock invaluable insights for both consumers and businesses in the beauty industry by accomplishing the following distinctive goals: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4E5CAA3-E7C4-A3AD-BFD2-CD22718BB32D}"/>
              </a:ext>
            </a:extLst>
          </p:cNvPr>
          <p:cNvSpPr/>
          <p:nvPr/>
        </p:nvSpPr>
        <p:spPr>
          <a:xfrm>
            <a:off x="1066803" y="3359886"/>
            <a:ext cx="4834269" cy="31085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5CCA26-09A5-CA32-8BCC-2AE699E9E915}"/>
              </a:ext>
            </a:extLst>
          </p:cNvPr>
          <p:cNvSpPr txBox="1"/>
          <p:nvPr/>
        </p:nvSpPr>
        <p:spPr>
          <a:xfrm>
            <a:off x="804533" y="3452924"/>
            <a:ext cx="5018566" cy="310854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500" b="1" cap="none" dirty="0">
                <a:ea typeface="Bodoni Ornaments" pitchFamily="2" charset="0"/>
                <a:cs typeface="Dubai" panose="020B0503030403030204" pitchFamily="34" charset="-78"/>
              </a:rPr>
              <a:t>Exploratory Approach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Uncover customer </a:t>
            </a:r>
            <a:r>
              <a:rPr lang="en-US" dirty="0">
                <a:ea typeface="Bodoni Ornaments" pitchFamily="2" charset="0"/>
                <a:cs typeface="Dubai" panose="020B0503030403030204" pitchFamily="34" charset="-78"/>
              </a:rPr>
              <a:t>s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entiment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Revealing word </a:t>
            </a:r>
            <a:r>
              <a:rPr lang="en-US" dirty="0">
                <a:ea typeface="Bodoni Ornaments" pitchFamily="2" charset="0"/>
                <a:cs typeface="Dubai" panose="020B0503030403030204" pitchFamily="34" charset="-78"/>
              </a:rPr>
              <a:t>t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rends with term </a:t>
            </a:r>
            <a:r>
              <a:rPr lang="en-US" dirty="0">
                <a:ea typeface="Bodoni Ornaments" pitchFamily="2" charset="0"/>
                <a:cs typeface="Dubai" panose="020B0503030403030204" pitchFamily="34" charset="-78"/>
              </a:rPr>
              <a:t>f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requencies &amp; TF-IDF 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Discovering commonalities with topic modeling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Contrasting term frequencies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5F4D72-53F6-1494-9F46-B01CA9BA2566}"/>
              </a:ext>
            </a:extLst>
          </p:cNvPr>
          <p:cNvSpPr/>
          <p:nvPr/>
        </p:nvSpPr>
        <p:spPr>
          <a:xfrm>
            <a:off x="6335232" y="3359886"/>
            <a:ext cx="4834269" cy="31085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2935B5-B6B7-470C-2617-04CAC9C32CAC}"/>
              </a:ext>
            </a:extLst>
          </p:cNvPr>
          <p:cNvSpPr txBox="1"/>
          <p:nvPr/>
        </p:nvSpPr>
        <p:spPr>
          <a:xfrm>
            <a:off x="6042832" y="3452924"/>
            <a:ext cx="5018566" cy="232371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500" b="1" cap="none" dirty="0">
                <a:ea typeface="Bodoni Ornaments" pitchFamily="2" charset="0"/>
                <a:cs typeface="Dubai" panose="020B0503030403030204" pitchFamily="34" charset="-78"/>
              </a:rPr>
              <a:t>Modeling Approach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Predicting average star ratings with reviews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Unveiling the price-sentiment nexus</a:t>
            </a:r>
            <a:endParaRPr lang="en-US" dirty="0">
              <a:ea typeface="Bodoni Ornaments" pitchFamily="2" charset="0"/>
              <a:cs typeface="Dubai" panose="020B0503030403030204" pitchFamily="34" charset="-78"/>
            </a:endParaRP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en-US" dirty="0"/>
              <a:t>Leveraging product descriptions to predict rating</a:t>
            </a:r>
          </a:p>
        </p:txBody>
      </p:sp>
    </p:spTree>
    <p:extLst>
      <p:ext uri="{BB962C8B-B14F-4D97-AF65-F5344CB8AC3E}">
        <p14:creationId xmlns:p14="http://schemas.microsoft.com/office/powerpoint/2010/main" val="120853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51" y="1914107"/>
            <a:ext cx="4774020" cy="4288884"/>
          </a:xfrm>
        </p:spPr>
        <p:txBody>
          <a:bodyPr>
            <a:normAutofit/>
          </a:bodyPr>
          <a:lstStyle/>
          <a:p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Scraped </a:t>
            </a:r>
            <a:r>
              <a:rPr lang="en-US" sz="2200" cap="none" dirty="0" err="1">
                <a:ea typeface="Bodoni Ornaments" pitchFamily="2" charset="0"/>
                <a:cs typeface="Dubai" panose="020B0503030403030204" pitchFamily="34" charset="-78"/>
              </a:rPr>
              <a:t>Ulta’s</a:t>
            </a:r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 online text data from each brand and each product.</a:t>
            </a:r>
          </a:p>
          <a:p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Collected 15,247 unique products from the </a:t>
            </a:r>
            <a:r>
              <a:rPr lang="en-US" sz="2200" cap="none" dirty="0" err="1">
                <a:ea typeface="Bodoni Ornaments" pitchFamily="2" charset="0"/>
                <a:cs typeface="Dubai" panose="020B0503030403030204" pitchFamily="34" charset="-78"/>
              </a:rPr>
              <a:t>Ulta</a:t>
            </a:r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 website.</a:t>
            </a:r>
          </a:p>
          <a:p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5 reviews per product (to save storage space and processing time).</a:t>
            </a:r>
          </a:p>
          <a:p>
            <a:r>
              <a:rPr lang="en-US" sz="2200" cap="none" dirty="0">
                <a:ea typeface="Bodoni Ornaments" pitchFamily="2" charset="0"/>
                <a:cs typeface="Dubai" panose="020B0503030403030204" pitchFamily="34" charset="-78"/>
              </a:rPr>
              <a:t>Over 61,457 customer reviews were used in our study.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497AEE0-A7C8-9A48-1F4A-67AB5D16DB0C}"/>
              </a:ext>
            </a:extLst>
          </p:cNvPr>
          <p:cNvSpPr/>
          <p:nvPr/>
        </p:nvSpPr>
        <p:spPr>
          <a:xfrm>
            <a:off x="6015115" y="1463056"/>
            <a:ext cx="5908159" cy="52573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899128-1FEB-2C3C-5AB3-B70179441062}"/>
              </a:ext>
            </a:extLst>
          </p:cNvPr>
          <p:cNvSpPr/>
          <p:nvPr/>
        </p:nvSpPr>
        <p:spPr>
          <a:xfrm>
            <a:off x="6938375" y="2803493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Brand Name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932C15-8006-790F-8507-393288B1311A}"/>
              </a:ext>
            </a:extLst>
          </p:cNvPr>
          <p:cNvSpPr/>
          <p:nvPr/>
        </p:nvSpPr>
        <p:spPr>
          <a:xfrm>
            <a:off x="6938373" y="3615658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Name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FFE48A-11FF-8273-DE99-B88D2FF11945}"/>
              </a:ext>
            </a:extLst>
          </p:cNvPr>
          <p:cNvSpPr/>
          <p:nvPr/>
        </p:nvSpPr>
        <p:spPr>
          <a:xfrm>
            <a:off x="6938374" y="4427824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Description Text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A361C4-F675-B7D5-0FB4-2D21B264AA92}"/>
              </a:ext>
            </a:extLst>
          </p:cNvPr>
          <p:cNvSpPr/>
          <p:nvPr/>
        </p:nvSpPr>
        <p:spPr>
          <a:xfrm>
            <a:off x="6941918" y="5220628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Rating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0E3087-124E-82BF-EECD-7E302BA92034}"/>
              </a:ext>
            </a:extLst>
          </p:cNvPr>
          <p:cNvSpPr/>
          <p:nvPr/>
        </p:nvSpPr>
        <p:spPr>
          <a:xfrm>
            <a:off x="9047160" y="2803493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ID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404155-BF9F-0350-195A-7FCB897F0DFC}"/>
              </a:ext>
            </a:extLst>
          </p:cNvPr>
          <p:cNvSpPr/>
          <p:nvPr/>
        </p:nvSpPr>
        <p:spPr>
          <a:xfrm>
            <a:off x="9047158" y="3615658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Class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5D7F7F-91B9-D895-3086-E82013F21F48}"/>
              </a:ext>
            </a:extLst>
          </p:cNvPr>
          <p:cNvSpPr/>
          <p:nvPr/>
        </p:nvSpPr>
        <p:spPr>
          <a:xfrm>
            <a:off x="9047159" y="4427824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Review Text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2239F1F-9C60-73D8-1E58-5C7446393832}"/>
              </a:ext>
            </a:extLst>
          </p:cNvPr>
          <p:cNvSpPr/>
          <p:nvPr/>
        </p:nvSpPr>
        <p:spPr>
          <a:xfrm>
            <a:off x="9050703" y="5220628"/>
            <a:ext cx="1924493" cy="6908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Price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2C1CF-FDDA-87FE-826D-9E73605CC87C}"/>
              </a:ext>
            </a:extLst>
          </p:cNvPr>
          <p:cNvSpPr txBox="1"/>
          <p:nvPr/>
        </p:nvSpPr>
        <p:spPr>
          <a:xfrm>
            <a:off x="6941289" y="2127574"/>
            <a:ext cx="4061637" cy="52120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tx1"/>
                  </a:solidFill>
                </a:ln>
              </a:rPr>
              <a:t>Product </a:t>
            </a:r>
            <a:r>
              <a:rPr lang="en-US" sz="2800" b="1" dirty="0">
                <a:ln w="12700">
                  <a:solidFill>
                    <a:schemeClr val="tx1"/>
                  </a:solidFill>
                </a:ln>
              </a:rPr>
              <a:t>Variables</a:t>
            </a:r>
            <a:r>
              <a:rPr lang="en-US" sz="2800" b="1" dirty="0">
                <a:ln>
                  <a:solidFill>
                    <a:schemeClr val="tx1"/>
                  </a:solidFill>
                </a:ln>
              </a:rPr>
              <a:t> Scraped</a:t>
            </a:r>
          </a:p>
        </p:txBody>
      </p:sp>
    </p:spTree>
    <p:extLst>
      <p:ext uri="{BB962C8B-B14F-4D97-AF65-F5344CB8AC3E}">
        <p14:creationId xmlns:p14="http://schemas.microsoft.com/office/powerpoint/2010/main" val="141866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60" y="2287814"/>
            <a:ext cx="10364452" cy="1348506"/>
          </a:xfrm>
        </p:spPr>
        <p:txBody>
          <a:bodyPr>
            <a:noAutofit/>
          </a:bodyPr>
          <a:lstStyle/>
          <a:p>
            <a:pPr algn="l"/>
            <a:r>
              <a:rPr lang="en-US" sz="4800" b="1" dirty="0"/>
              <a:t>Exploratory text</a:t>
            </a:r>
            <a:br>
              <a:rPr lang="en-US" sz="4800" b="1" dirty="0"/>
            </a:br>
            <a:r>
              <a:rPr lang="en-US" sz="4800" b="1" dirty="0"/>
              <a:t>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>
            <a:cxnSpLocks/>
          </p:cNvCxnSpPr>
          <p:nvPr/>
        </p:nvCxnSpPr>
        <p:spPr>
          <a:xfrm>
            <a:off x="800986" y="3969050"/>
            <a:ext cx="63440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Uncovering Customer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0" y="1797145"/>
            <a:ext cx="4625791" cy="42888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Preprocessing: removed numbers, punctuation, and English stop-words, then eliminated duplicate reviews.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</a:t>
            </a:r>
            <a:r>
              <a:rPr lang="en-US" i="1" cap="none" dirty="0">
                <a:ea typeface="Bodoni Ornaments" pitchFamily="2" charset="0"/>
                <a:cs typeface="Dubai" panose="020B0503030403030204" pitchFamily="34" charset="-78"/>
              </a:rPr>
              <a:t>AFINN Sentiment Lexicon </a:t>
            </a: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to extract each review’s overall score.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Gave equal weight to each review (positive or negative), then used proportion of positives for each product as score.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Used rating to validate predicted sentiment scores.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Observed a significant positive relationship between star ratings and predicted sentiment, with a correlation estimate of</a:t>
            </a:r>
            <a:r>
              <a:rPr lang="el-GR" cap="none" dirty="0">
                <a:ea typeface="Bodoni Ornaments" pitchFamily="2" charset="0"/>
                <a:cs typeface="Dubai" panose="020B0503030403030204" pitchFamily="34" charset="-78"/>
              </a:rPr>
              <a:t> 0.44.</a:t>
            </a:r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red and blue text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BEA5109B-EC72-BC95-F1A5-8DDD2855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26" y="2169051"/>
            <a:ext cx="6021713" cy="307279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329275-8099-2948-6E83-16BAFC612051}"/>
              </a:ext>
            </a:extLst>
          </p:cNvPr>
          <p:cNvSpPr txBox="1"/>
          <p:nvPr/>
        </p:nvSpPr>
        <p:spPr>
          <a:xfrm>
            <a:off x="5582093" y="5369438"/>
            <a:ext cx="610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(a) Rating &lt; 1.5                           (b) 4.5 &lt; Rating </a:t>
            </a:r>
          </a:p>
        </p:txBody>
      </p:sp>
    </p:spTree>
    <p:extLst>
      <p:ext uri="{BB962C8B-B14F-4D97-AF65-F5344CB8AC3E}">
        <p14:creationId xmlns:p14="http://schemas.microsoft.com/office/powerpoint/2010/main" val="557744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Revealing Word Trends with Term Frequencies &amp;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63" y="2169042"/>
            <a:ext cx="4625791" cy="397656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We assessed word frequencies within product descriptions based on the rating of the individual products and the overall sentiment found in the previous section.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Found the terms associated with the largest absolute difference in relative frequencies.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Observed that negative sentiment was associated with products related to hair care and eye makeup, while positive sentiment was linked to products related to cleansers and lip &amp; cheek makeups.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picture containing text, screenshot, number, plot&#10;&#10;Description automatically generated">
            <a:extLst>
              <a:ext uri="{FF2B5EF4-FFF2-40B4-BE49-F238E27FC236}">
                <a16:creationId xmlns:a16="http://schemas.microsoft.com/office/drawing/2014/main" id="{135B9345-4E70-C54B-5D5E-99E76B12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490" y="2169042"/>
            <a:ext cx="6150640" cy="37958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0737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98373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Revealing Word Trends with Term Frequencies &amp;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801" y="1452526"/>
            <a:ext cx="10802679" cy="1489710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>
                <a:ea typeface="Bodoni Ornaments" pitchFamily="2" charset="0"/>
                <a:cs typeface="Dubai" panose="020B0503030403030204" pitchFamily="34" charset="-78"/>
              </a:rPr>
              <a:t>Examined words with the highest TF-IDF scores for brands or product categories with the best and worst combined customer sentiment and rating.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>
                <a:ea typeface="Bodoni Ornaments" pitchFamily="2" charset="0"/>
                <a:cs typeface="Dubai" panose="020B0503030403030204" pitchFamily="34" charset="-78"/>
              </a:rPr>
              <a:t>Used weighted average of rating and predicted sentiment to extract more meaningful insights from the review text than from star ratings alone.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cap="none" dirty="0">
                <a:ea typeface="Bodoni Ornaments" pitchFamily="2" charset="0"/>
                <a:cs typeface="Dubai" panose="020B0503030403030204" pitchFamily="34" charset="-78"/>
              </a:rPr>
              <a:t>Notice the cologne and fragrance (Montblanc and </a:t>
            </a:r>
            <a:r>
              <a:rPr lang="en-US" sz="1600" cap="none" dirty="0" err="1">
                <a:ea typeface="Bodoni Ornaments" pitchFamily="2" charset="0"/>
                <a:cs typeface="Dubai" panose="020B0503030403030204" pitchFamily="34" charset="-78"/>
              </a:rPr>
              <a:t>Azzaro</a:t>
            </a:r>
            <a:r>
              <a:rPr lang="en-US" sz="1600" cap="none" dirty="0">
                <a:ea typeface="Bodoni Ornaments" pitchFamily="2" charset="0"/>
                <a:cs typeface="Dubai" panose="020B0503030403030204" pitchFamily="34" charset="-78"/>
              </a:rPr>
              <a:t>) brands in the higher combined scores and the hair removal and body taping brands in the lower combined scores.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E0B40F3-BB0F-914B-825B-8F034F90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01" y="3201089"/>
            <a:ext cx="5021979" cy="3422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FD6DF8F6-F9BF-8EBC-F353-F346DA61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02" y="3193843"/>
            <a:ext cx="5021979" cy="34223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691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169F4-1945-4E9B-793F-1009D06A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35730"/>
            <a:ext cx="10364452" cy="1348506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Revealing Word Trends with Term Frequencies &amp;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1B59-BADE-7688-97E2-AC22F5E1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60" y="1948311"/>
            <a:ext cx="4625791" cy="40909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As a brand, consider asking the following questions: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Which product categories exhibit the highest customer sentiment and ratings for our brand ?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Which other brands receive the best customer sentiment and ratings within a specific product category ?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We illustrate our approach to answering these questions with a few hand-selected brands and categories.</a:t>
            </a:r>
          </a:p>
          <a:p>
            <a:pPr>
              <a:lnSpc>
                <a:spcPct val="100000"/>
              </a:lnSpc>
            </a:pPr>
            <a:r>
              <a:rPr lang="en-US" cap="none" dirty="0">
                <a:ea typeface="Bodoni Ornaments" pitchFamily="2" charset="0"/>
                <a:cs typeface="Dubai" panose="020B0503030403030204" pitchFamily="34" charset="-78"/>
              </a:rPr>
              <a:t>Again, we used the combined rating to extract comprehensive insights from both customer reviews and star ratings. 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endParaRPr lang="en-US" cap="none" dirty="0">
              <a:ea typeface="Bodoni Ornaments" pitchFamily="2" charset="0"/>
              <a:cs typeface="Dubai" panose="020B0503030403030204" pitchFamily="34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904F6A-DAC8-5ED7-1C9C-60ACD2141758}"/>
              </a:ext>
            </a:extLst>
          </p:cNvPr>
          <p:cNvCxnSpPr/>
          <p:nvPr/>
        </p:nvCxnSpPr>
        <p:spPr>
          <a:xfrm>
            <a:off x="694660" y="1342808"/>
            <a:ext cx="108026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3EC7EBE1-1890-8B8B-1CEE-26E224F7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97" y="2159000"/>
            <a:ext cx="6235700" cy="1270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448BFD1A-B0C2-C6B4-7C8C-80C35DEE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93797"/>
            <a:ext cx="5232400" cy="13589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616468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{A64C8164-DD37-2549-8F13-D8FA02EED05A}tf10001073</Template>
  <TotalTime>615</TotalTime>
  <Words>1677</Words>
  <Application>Microsoft Macintosh PowerPoint</Application>
  <PresentationFormat>Widescreen</PresentationFormat>
  <Paragraphs>135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Helvetica</vt:lpstr>
      <vt:lpstr>Tw Cen MT</vt:lpstr>
      <vt:lpstr>Droplet</vt:lpstr>
      <vt:lpstr>Beauty Beyond Ratings </vt:lpstr>
      <vt:lpstr>Introduction</vt:lpstr>
      <vt:lpstr>Introduction</vt:lpstr>
      <vt:lpstr>Data Collection</vt:lpstr>
      <vt:lpstr>Exploratory text analysis</vt:lpstr>
      <vt:lpstr>Uncovering Customer Sentiment</vt:lpstr>
      <vt:lpstr>Revealing Word Trends with Term Frequencies &amp; TF-IDF</vt:lpstr>
      <vt:lpstr>Revealing Word Trends with Term Frequencies &amp; TF-IDF</vt:lpstr>
      <vt:lpstr>Revealing Word Trends with Term Frequencies &amp; TF-IDF</vt:lpstr>
      <vt:lpstr>Discovering Commonalities With Topic Modeling</vt:lpstr>
      <vt:lpstr>Contrasting Term Frequencies in Topics &amp; Makeup Brands</vt:lpstr>
      <vt:lpstr>Contrasting Term Frequencies in Topics &amp; Makeup Brands</vt:lpstr>
      <vt:lpstr>Contrasting Term Frequencies in Topics &amp; Makeup Brands</vt:lpstr>
      <vt:lpstr>Modeling</vt:lpstr>
      <vt:lpstr>Predicting Average Star Ratings From Reviews</vt:lpstr>
      <vt:lpstr>Predicting Average Star Ratings From Reviews</vt:lpstr>
      <vt:lpstr>Unveiling the Price-Sentiment Nexus</vt:lpstr>
      <vt:lpstr>Leveraging Textual Descriptions</vt:lpstr>
      <vt:lpstr>Leveraging Textual Descriptions</vt:lpstr>
      <vt:lpstr>Conclusion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 Beyond Ratings </dc:title>
  <dc:creator>Andrew Mashhadi</dc:creator>
  <cp:lastModifiedBy>Andrew Mashhadi</cp:lastModifiedBy>
  <cp:revision>120</cp:revision>
  <dcterms:created xsi:type="dcterms:W3CDTF">2023-06-04T02:08:52Z</dcterms:created>
  <dcterms:modified xsi:type="dcterms:W3CDTF">2023-06-06T01:55:20Z</dcterms:modified>
</cp:coreProperties>
</file>